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9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955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1568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F3E40D-5B33-413F-8BA7-0E692217F2C9}" type="datetimeFigureOut">
              <a:rPr lang="en-GB" smtClean="0"/>
              <a:pPr/>
              <a:t>18/05/2018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A51179-1383-4EBB-B6BB-34760C5ECD4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096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8525" y="758825"/>
            <a:ext cx="5060950" cy="37957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Remove those people who will not contribute</a:t>
            </a: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55060" indent="-290408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61631" indent="-23232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26283" indent="-23232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90936" indent="-23232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55588" indent="-23232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3020240" indent="-23232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84893" indent="-23232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949545" indent="-23232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99F53878-F8C9-4EC8-BBF2-B149876D69EE}" type="slidenum">
              <a:rPr lang="en-US" smtClean="0">
                <a:solidFill>
                  <a:prstClr val="black"/>
                </a:solidFill>
                <a:latin typeface="Calibri" pitchFamily="34" charset="0"/>
              </a:rPr>
              <a:pPr eaLnBrk="1" hangingPunct="1"/>
              <a:t>1</a:t>
            </a:fld>
            <a:endParaRPr lang="en-US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8517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8525" y="758825"/>
            <a:ext cx="5060950" cy="37957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Remove those people who will not contribute</a:t>
            </a: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55060" indent="-290408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61631" indent="-23232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26283" indent="-23232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90936" indent="-23232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55588" indent="-23232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3020240" indent="-23232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84893" indent="-23232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949545" indent="-23232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99F53878-F8C9-4EC8-BBF2-B149876D69EE}" type="slidenum">
              <a:rPr lang="en-US" smtClean="0">
                <a:solidFill>
                  <a:prstClr val="black"/>
                </a:solidFill>
                <a:latin typeface="Calibri" pitchFamily="34" charset="0"/>
              </a:rPr>
              <a:pPr eaLnBrk="1" hangingPunct="1"/>
              <a:t>2</a:t>
            </a:fld>
            <a:endParaRPr lang="en-US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530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313" y="5907088"/>
            <a:ext cx="58483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64294" indent="0" algn="ctr">
              <a:buNone/>
              <a:defRPr sz="2700">
                <a:latin typeface="Gill Sans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2360616" y="3581400"/>
            <a:ext cx="4575175" cy="1219200"/>
          </a:xfrm>
          <a:prstGeom prst="rect">
            <a:avLst/>
          </a:prstGeom>
        </p:spPr>
        <p:txBody>
          <a:bodyPr/>
          <a:lstStyle>
            <a:lvl1pPr marL="64294" indent="0" algn="ctr">
              <a:buNone/>
              <a:defRPr>
                <a:latin typeface="Gill Sans" pitchFamily="34" charset="0"/>
              </a:defRPr>
            </a:lvl1pPr>
            <a:lvl2pPr marL="231458" indent="0">
              <a:buNone/>
              <a:defRPr/>
            </a:lvl2pPr>
            <a:lvl3pPr marL="437198" indent="0">
              <a:buNone/>
              <a:defRPr/>
            </a:lvl3pPr>
            <a:lvl4pPr marL="591503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92037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6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64294" indent="0">
              <a:buClr>
                <a:srgbClr val="712123"/>
              </a:buClr>
              <a:buNone/>
              <a:defRPr sz="2475">
                <a:latin typeface="Gill Sans" pitchFamily="34" charset="0"/>
              </a:defRPr>
            </a:lvl1pPr>
            <a:lvl2pPr>
              <a:buClr>
                <a:srgbClr val="712123"/>
              </a:buClr>
              <a:defRPr sz="1575"/>
            </a:lvl2pPr>
            <a:lvl3pPr>
              <a:buClr>
                <a:srgbClr val="712123"/>
              </a:buClr>
              <a:defRPr sz="1350"/>
            </a:lvl3pPr>
            <a:lvl4pPr>
              <a:buClr>
                <a:srgbClr val="712123"/>
              </a:buClr>
              <a:defRPr sz="1125"/>
            </a:lvl4pPr>
            <a:lvl5pPr>
              <a:buClr>
                <a:srgbClr val="712123"/>
              </a:buClr>
              <a:defRPr sz="101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11369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64294" indent="0">
              <a:buNone/>
              <a:defRPr/>
            </a:lvl1pPr>
          </a:lstStyle>
          <a:p>
            <a:pPr lvl="0"/>
            <a:r>
              <a:rPr lang="en-US" noProof="0"/>
              <a:t>Click icon to add chart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12025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2475" baseline="0">
                <a:latin typeface="Gill Sans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64294" indent="0">
              <a:buNone/>
              <a:defRPr/>
            </a:lvl1pPr>
          </a:lstStyle>
          <a:p>
            <a:pPr lvl="0"/>
            <a:r>
              <a:rPr lang="en-US" noProof="0"/>
              <a:t>Click icon to add table</a:t>
            </a:r>
            <a:endParaRPr lang="en-US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64294" indent="0" algn="l">
              <a:buNone/>
              <a:defRPr sz="2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060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64294" indent="0">
              <a:buNone/>
              <a:defRPr/>
            </a:lvl1pPr>
          </a:lstStyle>
          <a:p>
            <a:pPr lvl="0"/>
            <a:r>
              <a:rPr lang="en-US" noProof="0"/>
              <a:t>Click icon to add table</a:t>
            </a:r>
            <a:endParaRPr lang="en-US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64294" indent="0" algn="l">
              <a:buNone/>
              <a:defRPr sz="2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2031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1575"/>
            </a:lvl1pPr>
            <a:lvl2pPr>
              <a:buClr>
                <a:srgbClr val="EC821C"/>
              </a:buClr>
              <a:defRPr sz="1575"/>
            </a:lvl2pPr>
            <a:lvl3pPr>
              <a:buClr>
                <a:srgbClr val="EC821C"/>
              </a:buClr>
              <a:defRPr sz="1350"/>
            </a:lvl3pPr>
            <a:lvl4pPr>
              <a:buClr>
                <a:srgbClr val="EC821C"/>
              </a:buClr>
              <a:defRPr sz="1125"/>
            </a:lvl4pPr>
            <a:lvl5pPr>
              <a:buClr>
                <a:srgbClr val="EC821C"/>
              </a:buClr>
              <a:defRPr sz="1013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64294" indent="0" algn="l">
              <a:buNone/>
              <a:defRPr sz="27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3283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6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452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2514898-55A8-40A2-8F7E-BD6A2AADF4AD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5/18/18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AB99B46-C8E1-49E9-9119-5ADD8A1DF8D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383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A4BAD2-ADF1-4377-96AE-A135439E30F2}" type="datetimeFigureOut">
              <a:rPr lang="en-US">
                <a:solidFill>
                  <a:prstClr val="black"/>
                </a:solidFill>
                <a:latin typeface="Arial" pitchFamily="34" charset="0"/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5/18/18</a:t>
            </a:fld>
            <a:endParaRPr lang="en-US">
              <a:solidFill>
                <a:prstClr val="black"/>
              </a:solidFill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8CCE1A-48DA-4BB1-9218-C80E7A238CC1}" type="slidenum">
              <a:rPr lang="en-US">
                <a:solidFill>
                  <a:prstClr val="black"/>
                </a:solidFill>
                <a:latin typeface="Arial" pitchFamily="34" charset="0"/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  <a:latin typeface="Arial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96732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6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3140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588" kern="1200" spc="-56">
          <a:solidFill>
            <a:schemeClr val="tx2"/>
          </a:solidFill>
          <a:latin typeface="+mn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588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588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588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588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5pPr>
      <a:lvl6pPr marL="257175" algn="l" rtl="0" fontAlgn="base">
        <a:spcBef>
          <a:spcPct val="0"/>
        </a:spcBef>
        <a:spcAft>
          <a:spcPct val="0"/>
        </a:spcAft>
        <a:defRPr sz="2588">
          <a:solidFill>
            <a:schemeClr val="tx2"/>
          </a:solidFill>
          <a:latin typeface="Calibri" pitchFamily="34" charset="0"/>
        </a:defRPr>
      </a:lvl6pPr>
      <a:lvl7pPr marL="514350" algn="l" rtl="0" fontAlgn="base">
        <a:spcBef>
          <a:spcPct val="0"/>
        </a:spcBef>
        <a:spcAft>
          <a:spcPct val="0"/>
        </a:spcAft>
        <a:defRPr sz="2588">
          <a:solidFill>
            <a:schemeClr val="tx2"/>
          </a:solidFill>
          <a:latin typeface="Calibri" pitchFamily="34" charset="0"/>
        </a:defRPr>
      </a:lvl7pPr>
      <a:lvl8pPr marL="771525" algn="l" rtl="0" fontAlgn="base">
        <a:spcBef>
          <a:spcPct val="0"/>
        </a:spcBef>
        <a:spcAft>
          <a:spcPct val="0"/>
        </a:spcAft>
        <a:defRPr sz="2588">
          <a:solidFill>
            <a:schemeClr val="tx2"/>
          </a:solidFill>
          <a:latin typeface="Calibri" pitchFamily="34" charset="0"/>
        </a:defRPr>
      </a:lvl8pPr>
      <a:lvl9pPr marL="1028700" algn="l" rtl="0" fontAlgn="base">
        <a:spcBef>
          <a:spcPct val="0"/>
        </a:spcBef>
        <a:spcAft>
          <a:spcPct val="0"/>
        </a:spcAft>
        <a:defRPr sz="2588">
          <a:solidFill>
            <a:schemeClr val="tx2"/>
          </a:solidFill>
          <a:latin typeface="Calibri" pitchFamily="34" charset="0"/>
        </a:defRPr>
      </a:lvl9pPr>
    </p:titleStyle>
    <p:bodyStyle>
      <a:lvl1pPr marL="192881" indent="-128588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238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359867" indent="-128588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125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565250" indent="-128588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35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719733" indent="-128588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9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874217" indent="-128588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788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977265" indent="-102870" algn="l" defTabSz="51435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788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080135" indent="-102870" algn="l" defTabSz="51435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788" kern="1200">
          <a:solidFill>
            <a:schemeClr val="tx1"/>
          </a:solidFill>
          <a:latin typeface="+mn-lt"/>
          <a:ea typeface="+mn-ea"/>
          <a:cs typeface="+mn-cs"/>
        </a:defRPr>
      </a:lvl7pPr>
      <a:lvl8pPr marL="1183005" indent="-102870" algn="l" defTabSz="51435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788" kern="1200">
          <a:solidFill>
            <a:schemeClr val="tx1"/>
          </a:solidFill>
          <a:latin typeface="+mn-lt"/>
          <a:ea typeface="+mn-ea"/>
          <a:cs typeface="+mn-cs"/>
        </a:defRPr>
      </a:lvl8pPr>
      <a:lvl9pPr marL="1285875" indent="-102870" algn="l" defTabSz="51435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7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Placeholder 2"/>
          <p:cNvSpPr>
            <a:spLocks noGrp="1"/>
          </p:cNvSpPr>
          <p:nvPr>
            <p:ph type="body" sz="quarter" idx="12"/>
          </p:nvPr>
        </p:nvSpPr>
        <p:spPr bwMode="auto">
          <a:xfrm>
            <a:off x="327804" y="1585688"/>
            <a:ext cx="8212347" cy="7003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pPr marL="182880" algn="l">
              <a:spcBef>
                <a:spcPts val="0"/>
              </a:spcBef>
              <a:spcAft>
                <a:spcPts val="600"/>
              </a:spcAft>
              <a:buSzPts val="1000"/>
              <a:tabLst>
                <a:tab pos="342900" algn="l"/>
              </a:tabLst>
            </a:pP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Put together an advanced draft of the Africa RISING ESA technology handbook</a:t>
            </a:r>
          </a:p>
          <a:p>
            <a:pPr marL="182880" algn="l">
              <a:spcBef>
                <a:spcPts val="0"/>
              </a:spcBef>
              <a:spcAft>
                <a:spcPts val="600"/>
              </a:spcAft>
              <a:buSzPts val="1000"/>
              <a:tabLst>
                <a:tab pos="342900" algn="l"/>
              </a:tabLst>
            </a:pPr>
            <a:endParaRPr lang="en-GB" sz="20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l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SzPts val="1000"/>
              <a:tabLst>
                <a:tab pos="342900" algn="l"/>
              </a:tabLst>
            </a:pP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endParaRPr lang="en-US" sz="1125" dirty="0">
              <a:latin typeface="Gill Sans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838200" y="1235741"/>
            <a:ext cx="7124700" cy="367699"/>
          </a:xfrm>
        </p:spPr>
        <p:txBody>
          <a:bodyPr/>
          <a:lstStyle/>
          <a:p>
            <a:r>
              <a:rPr lang="en-GB" sz="2000" dirty="0"/>
              <a:t>ESA Project Meeting 11-15 September, 2017: Next Steps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8160122"/>
              </p:ext>
            </p:extLst>
          </p:nvPr>
        </p:nvGraphicFramePr>
        <p:xfrm>
          <a:off x="327802" y="2332952"/>
          <a:ext cx="8358997" cy="387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5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92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741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Completion 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Responsibility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Submission of 100%</a:t>
                      </a:r>
                      <a:r>
                        <a:rPr lang="en-GB" sz="2000" baseline="0" dirty="0"/>
                        <a:t> drafts 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22 Sept.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All authors to CS + JO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Feedback from CS to 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6 Oct.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Revisions</a:t>
                      </a:r>
                      <a:r>
                        <a:rPr lang="en-GB" sz="2000" baseline="0" dirty="0"/>
                        <a:t> sent  back in to CS from authors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20 Oct.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All authors to CS + JO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Identify and contract publisher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CS + PM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Identify and contract editor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CS + PM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Ongoing back – forth work on draft doc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Submit to publisher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Dec. 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CS;</a:t>
                      </a:r>
                      <a:r>
                        <a:rPr lang="en-GB" sz="2000" baseline="0" dirty="0"/>
                        <a:t> PM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Synthesis paper</a:t>
                      </a:r>
                      <a:r>
                        <a:rPr lang="en-GB" sz="2000" baseline="0" dirty="0"/>
                        <a:t> per Chapter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7583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Placeholder 2"/>
          <p:cNvSpPr>
            <a:spLocks noGrp="1"/>
          </p:cNvSpPr>
          <p:nvPr>
            <p:ph type="body" sz="quarter" idx="12"/>
          </p:nvPr>
        </p:nvSpPr>
        <p:spPr bwMode="auto">
          <a:xfrm>
            <a:off x="327804" y="2001328"/>
            <a:ext cx="8212347" cy="398540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pPr marL="182880" algn="l">
              <a:spcBef>
                <a:spcPts val="0"/>
              </a:spcBef>
              <a:spcAft>
                <a:spcPts val="600"/>
              </a:spcAft>
              <a:buSzPts val="1000"/>
              <a:tabLst>
                <a:tab pos="342900" algn="l"/>
              </a:tabLst>
            </a:pP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Other objectives</a:t>
            </a:r>
            <a:endParaRPr lang="en-US" sz="1125" dirty="0">
              <a:latin typeface="Gill Sans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838200" y="1235741"/>
            <a:ext cx="7124700" cy="367699"/>
          </a:xfrm>
        </p:spPr>
        <p:txBody>
          <a:bodyPr/>
          <a:lstStyle/>
          <a:p>
            <a:r>
              <a:rPr lang="en-GB" sz="2000" dirty="0"/>
              <a:t>ESA Project Meeting 11-15 September, 2017: Next Steps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4053809"/>
              </p:ext>
            </p:extLst>
          </p:nvPr>
        </p:nvGraphicFramePr>
        <p:xfrm>
          <a:off x="327802" y="2518432"/>
          <a:ext cx="8376251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48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84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429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00933">
                <a:tc>
                  <a:txBody>
                    <a:bodyPr/>
                    <a:lstStyle/>
                    <a:p>
                      <a:r>
                        <a:rPr lang="en-GB" sz="2000" dirty="0"/>
                        <a:t>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Completion 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Responsibility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0933">
                <a:tc>
                  <a:txBody>
                    <a:bodyPr/>
                    <a:lstStyle/>
                    <a:p>
                      <a:r>
                        <a:rPr lang="en-GB" sz="2000" dirty="0" err="1"/>
                        <a:t>Workplans</a:t>
                      </a:r>
                      <a:r>
                        <a:rPr lang="en-GB" sz="2000" dirty="0"/>
                        <a:t> of lose ends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25 Sept.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Team leaders to CS and PM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0933">
                <a:tc>
                  <a:txBody>
                    <a:bodyPr/>
                    <a:lstStyle/>
                    <a:p>
                      <a:r>
                        <a:rPr lang="en-GB" sz="2000" dirty="0"/>
                        <a:t>Scientific achievements - publications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End of Jan 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Authors to CS and Jonathan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180">
                <a:tc>
                  <a:txBody>
                    <a:bodyPr/>
                    <a:lstStyle/>
                    <a:p>
                      <a:r>
                        <a:rPr lang="en-GB" sz="2000" dirty="0"/>
                        <a:t>The “White Paper”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2 Oct.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Jeroen &amp; All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0933">
                <a:tc>
                  <a:txBody>
                    <a:bodyPr/>
                    <a:lstStyle/>
                    <a:p>
                      <a:r>
                        <a:rPr lang="en-GB" sz="2000" dirty="0"/>
                        <a:t>Submission, FtF indicators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/>
                        <a:t>22 Sept.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Team leaders to Bekele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7764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181</Words>
  <Application>Microsoft Macintosh PowerPoint</Application>
  <PresentationFormat>On-screen Show (4:3)</PresentationFormat>
  <Paragraphs>45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MS PGothic</vt:lpstr>
      <vt:lpstr>MS PGothic</vt:lpstr>
      <vt:lpstr>Arial</vt:lpstr>
      <vt:lpstr>Calibri</vt:lpstr>
      <vt:lpstr>Gill Sans</vt:lpstr>
      <vt:lpstr>Times New Roman</vt:lpstr>
      <vt:lpstr>Wingdings</vt:lpstr>
      <vt:lpstr>1_AfricaRISING_presentation_template_Global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Mateete Bekunda</dc:creator>
  <cp:lastModifiedBy>Jonathan Odhong', IITA</cp:lastModifiedBy>
  <cp:revision>9</cp:revision>
  <dcterms:created xsi:type="dcterms:W3CDTF">2017-09-10T07:12:20Z</dcterms:created>
  <dcterms:modified xsi:type="dcterms:W3CDTF">2018-05-18T15:30:24Z</dcterms:modified>
</cp:coreProperties>
</file>